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98" d="100"/>
          <a:sy n="98" d="100"/>
        </p:scale>
        <p:origin x="12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713377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1"/>
          <p:cNvSpPr/>
          <p:nvPr/>
        </p:nvSpPr>
        <p:spPr>
          <a:xfrm>
            <a:off x="3795713" y="596027"/>
            <a:ext cx="7038856" cy="8798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6928"/>
              </a:lnSpc>
              <a:buNone/>
            </a:pPr>
            <a:r>
              <a:rPr lang="en-US" sz="5542" b="1" dirty="0">
                <a:latin typeface="Times New Roman" panose="02020603050405020304" pitchFamily="18" charset="0"/>
                <a:ea typeface="Nunito" pitchFamily="34" charset="-122"/>
                <a:cs typeface="Times New Roman" panose="02020603050405020304" pitchFamily="18" charset="0"/>
              </a:rPr>
              <a:t>Дипломная работа</a:t>
            </a:r>
            <a:endParaRPr lang="en-US" sz="5542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2191226" y="1801058"/>
            <a:ext cx="10247948" cy="63758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5020"/>
              </a:lnSpc>
              <a:buNone/>
            </a:pPr>
            <a:r>
              <a:rPr lang="en-US" sz="4016" b="1" dirty="0">
                <a:latin typeface="Times New Roman" panose="02020603050405020304" pitchFamily="18" charset="0"/>
                <a:ea typeface="Nunito" pitchFamily="34" charset="-122"/>
                <a:cs typeface="Times New Roman" panose="02020603050405020304" pitchFamily="18" charset="0"/>
              </a:rPr>
              <a:t>Кафедра «Информационные технологии</a:t>
            </a:r>
            <a:r>
              <a:rPr lang="en-US" sz="4016" b="1" dirty="0">
                <a:latin typeface="Nunito" pitchFamily="34" charset="0"/>
                <a:ea typeface="Nunito" pitchFamily="34" charset="-122"/>
                <a:cs typeface="Nunito" pitchFamily="34" charset="-120"/>
              </a:rPr>
              <a:t>»</a:t>
            </a:r>
            <a:endParaRPr lang="en-US" sz="4016" dirty="0"/>
          </a:p>
        </p:txBody>
      </p:sp>
      <p:sp>
        <p:nvSpPr>
          <p:cNvPr id="6" name="Text 3"/>
          <p:cNvSpPr/>
          <p:nvPr/>
        </p:nvSpPr>
        <p:spPr>
          <a:xfrm>
            <a:off x="1742718" y="2763798"/>
            <a:ext cx="11144964" cy="152983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4016"/>
              </a:lnSpc>
              <a:buNone/>
            </a:pPr>
            <a:r>
              <a:rPr lang="en-US" sz="3213" b="1" dirty="0">
                <a:latin typeface="Times New Roman" panose="02020603050405020304" pitchFamily="18" charset="0"/>
                <a:ea typeface="Nunito" pitchFamily="34" charset="-122"/>
                <a:cs typeface="Times New Roman" panose="02020603050405020304" pitchFamily="18" charset="0"/>
              </a:rPr>
              <a:t>На тему: «Игровое 2</a:t>
            </a:r>
            <a:r>
              <a:rPr lang="en-US" sz="3213" b="1" i="1" dirty="0">
                <a:latin typeface="Times New Roman" panose="02020603050405020304" pitchFamily="18" charset="0"/>
                <a:ea typeface="Nunito" pitchFamily="34" charset="-122"/>
                <a:cs typeface="Times New Roman" panose="02020603050405020304" pitchFamily="18" charset="0"/>
              </a:rPr>
              <a:t>D </a:t>
            </a:r>
            <a:r>
              <a:rPr lang="en-US" sz="3213" b="1" dirty="0">
                <a:latin typeface="Times New Roman" panose="02020603050405020304" pitchFamily="18" charset="0"/>
                <a:ea typeface="Nunito" pitchFamily="34" charset="-122"/>
                <a:cs typeface="Times New Roman" panose="02020603050405020304" pitchFamily="18" charset="0"/>
              </a:rPr>
              <a:t>приложение в жанре аркадного симулятора жизни фермера в </a:t>
            </a:r>
            <a:r>
              <a:rPr lang="en-US" sz="3213" b="1" i="1" dirty="0">
                <a:latin typeface="Times New Roman" panose="02020603050405020304" pitchFamily="18" charset="0"/>
                <a:ea typeface="Nunito" pitchFamily="34" charset="-122"/>
                <a:cs typeface="Times New Roman" panose="02020603050405020304" pitchFamily="18" charset="0"/>
              </a:rPr>
              <a:t>top-down</a:t>
            </a:r>
            <a:r>
              <a:rPr lang="en-US" sz="3213" b="1" dirty="0">
                <a:latin typeface="Times New Roman" panose="02020603050405020304" pitchFamily="18" charset="0"/>
                <a:ea typeface="Nunito" pitchFamily="34" charset="-122"/>
                <a:cs typeface="Times New Roman" panose="02020603050405020304" pitchFamily="18" charset="0"/>
              </a:rPr>
              <a:t> проекции на платформе </a:t>
            </a:r>
            <a:r>
              <a:rPr lang="en-US" sz="3213" b="1" i="1" dirty="0">
                <a:latin typeface="Times New Roman" panose="02020603050405020304" pitchFamily="18" charset="0"/>
                <a:ea typeface="Nunito" pitchFamily="34" charset="-122"/>
                <a:cs typeface="Times New Roman" panose="02020603050405020304" pitchFamily="18" charset="0"/>
              </a:rPr>
              <a:t>Unity</a:t>
            </a:r>
            <a:r>
              <a:rPr lang="en-US" sz="3213" b="1" dirty="0">
                <a:latin typeface="Times New Roman" panose="02020603050405020304" pitchFamily="18" charset="0"/>
                <a:ea typeface="Nunito" pitchFamily="34" charset="-122"/>
                <a:cs typeface="Times New Roman" panose="02020603050405020304" pitchFamily="18" charset="0"/>
              </a:rPr>
              <a:t>»</a:t>
            </a:r>
            <a:endParaRPr lang="en-US" sz="3213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5456992" y="4618792"/>
            <a:ext cx="7430691" cy="50994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>
              <a:lnSpc>
                <a:spcPts val="4016"/>
              </a:lnSpc>
              <a:buNone/>
            </a:pPr>
            <a:r>
              <a:rPr lang="en-US" sz="3213" b="1" dirty="0">
                <a:latin typeface="Times New Roman" panose="02020603050405020304" pitchFamily="18" charset="0"/>
                <a:ea typeface="Nunito" pitchFamily="34" charset="-122"/>
                <a:cs typeface="Times New Roman" panose="02020603050405020304" pitchFamily="18" charset="0"/>
              </a:rPr>
              <a:t>Исполнитель: студент группы ИТИ-41</a:t>
            </a:r>
            <a:endParaRPr lang="en-US" sz="3213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8807172" y="5453896"/>
            <a:ext cx="4080510" cy="50994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>
              <a:lnSpc>
                <a:spcPts val="4016"/>
              </a:lnSpc>
              <a:buNone/>
            </a:pPr>
            <a:r>
              <a:rPr lang="en-US" sz="3213" b="1" dirty="0">
                <a:latin typeface="Times New Roman" panose="02020603050405020304" pitchFamily="18" charset="0"/>
                <a:ea typeface="Nunito" pitchFamily="34" charset="-122"/>
                <a:cs typeface="Times New Roman" panose="02020603050405020304" pitchFamily="18" charset="0"/>
              </a:rPr>
              <a:t>Дубовцов И.Д.</a:t>
            </a:r>
            <a:endParaRPr lang="en-US" sz="3213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8544163" y="6289000"/>
            <a:ext cx="4343519" cy="50994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>
              <a:lnSpc>
                <a:spcPts val="4016"/>
              </a:lnSpc>
              <a:buNone/>
            </a:pPr>
            <a:r>
              <a:rPr lang="en-US" sz="3213" b="1" dirty="0">
                <a:latin typeface="Times New Roman" panose="02020603050405020304" pitchFamily="18" charset="0"/>
                <a:ea typeface="Nunito" pitchFamily="34" charset="-122"/>
                <a:cs typeface="Times New Roman" panose="02020603050405020304" pitchFamily="18" charset="0"/>
              </a:rPr>
              <a:t>Руководитель: доцент</a:t>
            </a:r>
            <a:endParaRPr lang="en-US" sz="3213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8807172" y="7124105"/>
            <a:ext cx="4080510" cy="50994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>
              <a:lnSpc>
                <a:spcPts val="4016"/>
              </a:lnSpc>
              <a:buNone/>
            </a:pPr>
            <a:r>
              <a:rPr lang="en-US" sz="3213" b="1" dirty="0">
                <a:latin typeface="Times New Roman" panose="02020603050405020304" pitchFamily="18" charset="0"/>
                <a:ea typeface="Nunito" pitchFamily="34" charset="-122"/>
                <a:cs typeface="Times New Roman" panose="02020603050405020304" pitchFamily="18" charset="0"/>
              </a:rPr>
              <a:t>Кравченко О.А.</a:t>
            </a:r>
            <a:endParaRPr lang="en-US" sz="3213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1"/>
          <p:cNvSpPr/>
          <p:nvPr/>
        </p:nvSpPr>
        <p:spPr>
          <a:xfrm>
            <a:off x="1140262" y="660559"/>
            <a:ext cx="12349877" cy="141279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563"/>
              </a:lnSpc>
              <a:buNone/>
            </a:pPr>
            <a:r>
              <a:rPr lang="en-US" sz="4450" b="1" dirty="0">
                <a:latin typeface="Times New Roman" panose="02020603050405020304" pitchFamily="18" charset="0"/>
                <a:ea typeface="Nunito" pitchFamily="34" charset="-122"/>
                <a:cs typeface="Times New Roman" panose="02020603050405020304" pitchFamily="18" charset="0"/>
              </a:rPr>
              <a:t>Схема взаимодействия игровых модулей приложения</a:t>
            </a:r>
            <a:endParaRPr lang="en-US" sz="44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5719" y="2553772"/>
            <a:ext cx="10738961" cy="5018246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1"/>
          <p:cNvSpPr/>
          <p:nvPr/>
        </p:nvSpPr>
        <p:spPr>
          <a:xfrm>
            <a:off x="2180987" y="549235"/>
            <a:ext cx="10268426" cy="117467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4626"/>
              </a:lnSpc>
              <a:buNone/>
            </a:pPr>
            <a:r>
              <a:rPr lang="en-US" sz="3700" b="1" dirty="0">
                <a:latin typeface="Times New Roman" panose="02020603050405020304" pitchFamily="18" charset="0"/>
                <a:ea typeface="Nunito" pitchFamily="34" charset="-122"/>
                <a:cs typeface="Times New Roman" panose="02020603050405020304" pitchFamily="18" charset="0"/>
              </a:rPr>
              <a:t>Схема взаимодействия модулей инициализации приложения</a:t>
            </a:r>
            <a:endParaRPr lang="en-US" sz="3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7318" y="2123361"/>
            <a:ext cx="8015764" cy="5557361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1"/>
          <p:cNvSpPr/>
          <p:nvPr/>
        </p:nvSpPr>
        <p:spPr>
          <a:xfrm>
            <a:off x="1909643" y="579715"/>
            <a:ext cx="10810994" cy="123705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4870"/>
              </a:lnSpc>
              <a:buNone/>
            </a:pPr>
            <a:r>
              <a:rPr lang="en-US" sz="3896" b="1" dirty="0">
                <a:latin typeface="Times New Roman" panose="02020603050405020304" pitchFamily="18" charset="0"/>
                <a:ea typeface="Nunito" pitchFamily="34" charset="-122"/>
                <a:cs typeface="Times New Roman" panose="02020603050405020304" pitchFamily="18" charset="0"/>
              </a:rPr>
              <a:t>Схема работы модуля загрузки и сохранения игрового состояния</a:t>
            </a:r>
            <a:endParaRPr lang="en-US" sz="3896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2914" y="2132171"/>
            <a:ext cx="8004453" cy="5517713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1"/>
          <p:cNvSpPr/>
          <p:nvPr/>
        </p:nvSpPr>
        <p:spPr>
          <a:xfrm>
            <a:off x="2312194" y="536258"/>
            <a:ext cx="10006012" cy="114466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4507"/>
              </a:lnSpc>
              <a:buNone/>
            </a:pPr>
            <a:r>
              <a:rPr lang="en-US" sz="3606" b="1" dirty="0">
                <a:latin typeface="Times New Roman" panose="02020603050405020304" pitchFamily="18" charset="0"/>
                <a:ea typeface="Nunito" pitchFamily="34" charset="-122"/>
                <a:cs typeface="Times New Roman" panose="02020603050405020304" pitchFamily="18" charset="0"/>
              </a:rPr>
              <a:t>Схема работы модуля социального взаимодействия</a:t>
            </a:r>
            <a:endParaRPr lang="en-US" sz="3606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4717" y="2070140"/>
            <a:ext cx="5820966" cy="5623203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1"/>
          <p:cNvSpPr/>
          <p:nvPr/>
        </p:nvSpPr>
        <p:spPr>
          <a:xfrm>
            <a:off x="1151334" y="659368"/>
            <a:ext cx="5641896" cy="7052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553"/>
              </a:lnSpc>
              <a:buNone/>
            </a:pPr>
            <a:r>
              <a:rPr lang="en-US" sz="4442" b="1" dirty="0">
                <a:latin typeface="Times New Roman" panose="02020603050405020304" pitchFamily="18" charset="0"/>
                <a:ea typeface="Nunito" pitchFamily="34" charset="-122"/>
                <a:cs typeface="Times New Roman" panose="02020603050405020304" pitchFamily="18" charset="0"/>
              </a:rPr>
              <a:t>Модель ИИ</a:t>
            </a:r>
            <a:endParaRPr lang="en-US" sz="4442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1334" y="1844040"/>
            <a:ext cx="12327612" cy="5728811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1"/>
          <p:cNvSpPr/>
          <p:nvPr/>
        </p:nvSpPr>
        <p:spPr>
          <a:xfrm>
            <a:off x="4183856" y="2473745"/>
            <a:ext cx="6262688" cy="7260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5718"/>
              </a:lnSpc>
              <a:buNone/>
            </a:pPr>
            <a:r>
              <a:rPr lang="en-US" sz="4574" b="1" dirty="0">
                <a:latin typeface="Nunito" pitchFamily="34" charset="0"/>
                <a:ea typeface="Nunito" pitchFamily="34" charset="-122"/>
                <a:cs typeface="Nunito" pitchFamily="34" charset="-120"/>
              </a:rPr>
              <a:t>Дальнейшее развитие</a:t>
            </a:r>
            <a:endParaRPr lang="en-US" sz="4574" dirty="0"/>
          </a:p>
        </p:txBody>
      </p:sp>
      <p:sp>
        <p:nvSpPr>
          <p:cNvPr id="6" name="Text 3"/>
          <p:cNvSpPr/>
          <p:nvPr/>
        </p:nvSpPr>
        <p:spPr>
          <a:xfrm>
            <a:off x="2228017" y="3960852"/>
            <a:ext cx="3704273" cy="363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859"/>
              </a:lnSpc>
              <a:buNone/>
            </a:pPr>
            <a:r>
              <a:rPr lang="en-US" sz="2287" b="1" dirty="0">
                <a:latin typeface="Times New Roman" panose="02020603050405020304" pitchFamily="18" charset="0"/>
                <a:ea typeface="Nunito" pitchFamily="34" charset="-122"/>
                <a:cs typeface="Times New Roman" panose="02020603050405020304" pitchFamily="18" charset="0"/>
              </a:rPr>
              <a:t>Расширение функционала</a:t>
            </a:r>
            <a:endParaRPr lang="en-US" sz="2287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8112204" y="3960852"/>
            <a:ext cx="4875728" cy="363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859"/>
              </a:lnSpc>
              <a:buNone/>
            </a:pPr>
            <a:r>
              <a:rPr lang="en-US" sz="2287" b="1" dirty="0">
                <a:latin typeface="Times New Roman" panose="02020603050405020304" pitchFamily="18" charset="0"/>
                <a:ea typeface="Nunito" pitchFamily="34" charset="-122"/>
                <a:cs typeface="Times New Roman" panose="02020603050405020304" pitchFamily="18" charset="0"/>
              </a:rPr>
              <a:t>Оптимизация производительности</a:t>
            </a:r>
            <a:endParaRPr lang="en-US" sz="2287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1509474" y="5125403"/>
            <a:ext cx="5141476" cy="363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859"/>
              </a:lnSpc>
              <a:buNone/>
            </a:pPr>
            <a:r>
              <a:rPr lang="en-US" sz="2287" b="1" dirty="0">
                <a:latin typeface="Times New Roman" panose="02020603050405020304" pitchFamily="18" charset="0"/>
                <a:ea typeface="Nunito" pitchFamily="34" charset="-122"/>
                <a:cs typeface="Times New Roman" panose="02020603050405020304" pitchFamily="18" charset="0"/>
              </a:rPr>
              <a:t>Интеграция с другими технологиями</a:t>
            </a:r>
            <a:endParaRPr lang="en-US" sz="2287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8318659" y="5125403"/>
            <a:ext cx="4462820" cy="363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859"/>
              </a:lnSpc>
              <a:buNone/>
            </a:pPr>
            <a:r>
              <a:rPr lang="en-US" sz="2287" b="1" dirty="0">
                <a:latin typeface="Times New Roman" panose="02020603050405020304" pitchFamily="18" charset="0"/>
                <a:ea typeface="Nunito" pitchFamily="34" charset="-122"/>
                <a:cs typeface="Times New Roman" panose="02020603050405020304" pitchFamily="18" charset="0"/>
              </a:rPr>
              <a:t>Публикация и распространение</a:t>
            </a:r>
            <a:endParaRPr lang="en-US" sz="2287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1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538770" y="475178"/>
            <a:ext cx="4066342" cy="50815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4002"/>
              </a:lnSpc>
              <a:buNone/>
            </a:pPr>
            <a:r>
              <a:rPr lang="en-US" sz="3202" b="1" dirty="0">
                <a:latin typeface="Times New Roman" panose="02020603050405020304" pitchFamily="18" charset="0"/>
                <a:ea typeface="Nunito" pitchFamily="34" charset="-122"/>
                <a:cs typeface="Times New Roman" panose="02020603050405020304" pitchFamily="18" charset="0"/>
              </a:rPr>
              <a:t>           Заключение</a:t>
            </a:r>
            <a:endParaRPr lang="en-US" sz="3202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837" y="1242536"/>
            <a:ext cx="864037" cy="1382554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1728073" y="1415296"/>
            <a:ext cx="6811089" cy="81319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3202"/>
              </a:lnSpc>
              <a:buNone/>
            </a:pPr>
            <a:r>
              <a:rPr lang="en-US" sz="2562" b="1" dirty="0">
                <a:solidFill>
                  <a:srgbClr val="F2B42D"/>
                </a:solidFill>
                <a:latin typeface="Times New Roman" panose="02020603050405020304" pitchFamily="18" charset="0"/>
                <a:ea typeface="Nunito" pitchFamily="34" charset="-122"/>
                <a:cs typeface="Times New Roman" panose="02020603050405020304" pitchFamily="18" charset="0"/>
              </a:rPr>
              <a:t>Проведен аналитический обзор представителей</a:t>
            </a:r>
            <a:endParaRPr lang="en-US" sz="2562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837" y="2625090"/>
            <a:ext cx="864037" cy="1382554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2539484" y="2797850"/>
            <a:ext cx="5188268" cy="4065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02"/>
              </a:lnSpc>
              <a:buNone/>
            </a:pPr>
            <a:r>
              <a:rPr lang="en-US" sz="2562" b="1" dirty="0">
                <a:solidFill>
                  <a:srgbClr val="D7425E"/>
                </a:solidFill>
                <a:latin typeface="Times New Roman" panose="02020603050405020304" pitchFamily="18" charset="0"/>
                <a:ea typeface="Nunito" pitchFamily="34" charset="-122"/>
                <a:cs typeface="Times New Roman" panose="02020603050405020304" pitchFamily="18" charset="0"/>
              </a:rPr>
              <a:t>Подобраны средства разработки</a:t>
            </a:r>
            <a:endParaRPr lang="en-US" sz="2562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4837" y="4007644"/>
            <a:ext cx="864037" cy="1382554"/>
          </a:xfrm>
          <a:prstGeom prst="rect">
            <a:avLst/>
          </a:prstGeom>
        </p:spPr>
      </p:pic>
      <p:sp>
        <p:nvSpPr>
          <p:cNvPr id="11" name="Text 4"/>
          <p:cNvSpPr/>
          <p:nvPr/>
        </p:nvSpPr>
        <p:spPr>
          <a:xfrm>
            <a:off x="2053352" y="4180403"/>
            <a:ext cx="6160532" cy="4065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02"/>
              </a:lnSpc>
              <a:buNone/>
            </a:pPr>
            <a:r>
              <a:rPr lang="en-US" sz="2562" b="1" dirty="0">
                <a:solidFill>
                  <a:srgbClr val="DD785E"/>
                </a:solidFill>
                <a:latin typeface="Times New Roman" panose="02020603050405020304" pitchFamily="18" charset="0"/>
                <a:ea typeface="Nunito" pitchFamily="34" charset="-122"/>
                <a:cs typeface="Times New Roman" panose="02020603050405020304" pitchFamily="18" charset="0"/>
              </a:rPr>
              <a:t>Разработана архитектура приложения </a:t>
            </a:r>
            <a:endParaRPr lang="en-US" sz="2562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Image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4837" y="5390198"/>
            <a:ext cx="864037" cy="1382554"/>
          </a:xfrm>
          <a:prstGeom prst="rect">
            <a:avLst/>
          </a:prstGeom>
        </p:spPr>
      </p:pic>
      <p:sp>
        <p:nvSpPr>
          <p:cNvPr id="13" name="Text 5"/>
          <p:cNvSpPr/>
          <p:nvPr/>
        </p:nvSpPr>
        <p:spPr>
          <a:xfrm>
            <a:off x="1728073" y="5562957"/>
            <a:ext cx="6811089" cy="81319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3202"/>
              </a:lnSpc>
              <a:buNone/>
            </a:pPr>
            <a:r>
              <a:rPr lang="en-US" sz="2562" b="1" dirty="0">
                <a:solidFill>
                  <a:srgbClr val="48A8E2"/>
                </a:solidFill>
                <a:latin typeface="Times New Roman" panose="02020603050405020304" pitchFamily="18" charset="0"/>
                <a:ea typeface="Nunito" pitchFamily="34" charset="-122"/>
                <a:cs typeface="Times New Roman" panose="02020603050405020304" pitchFamily="18" charset="0"/>
              </a:rPr>
              <a:t>Реализованы функциональные возможности приложения</a:t>
            </a:r>
            <a:endParaRPr lang="en-US" sz="2562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Image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4837" y="6772751"/>
            <a:ext cx="864037" cy="1382554"/>
          </a:xfrm>
          <a:prstGeom prst="rect">
            <a:avLst/>
          </a:prstGeom>
        </p:spPr>
      </p:pic>
      <p:sp>
        <p:nvSpPr>
          <p:cNvPr id="15" name="Text 6"/>
          <p:cNvSpPr/>
          <p:nvPr/>
        </p:nvSpPr>
        <p:spPr>
          <a:xfrm>
            <a:off x="3151942" y="6945511"/>
            <a:ext cx="3963233" cy="4065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02"/>
              </a:lnSpc>
              <a:buNone/>
            </a:pPr>
            <a:r>
              <a:rPr lang="en-US" sz="2562" b="1" dirty="0">
                <a:solidFill>
                  <a:srgbClr val="59ABA9"/>
                </a:solidFill>
                <a:latin typeface="Times New Roman" panose="02020603050405020304" pitchFamily="18" charset="0"/>
                <a:ea typeface="Nunito" pitchFamily="34" charset="-122"/>
                <a:cs typeface="Times New Roman" panose="02020603050405020304" pitchFamily="18" charset="0"/>
              </a:rPr>
              <a:t>Проведено тестирование</a:t>
            </a:r>
            <a:endParaRPr lang="en-US" sz="2562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1"/>
          <p:cNvSpPr/>
          <p:nvPr/>
        </p:nvSpPr>
        <p:spPr>
          <a:xfrm>
            <a:off x="968693" y="1168479"/>
            <a:ext cx="5809059" cy="7260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718"/>
              </a:lnSpc>
              <a:buNone/>
            </a:pPr>
            <a:r>
              <a:rPr lang="en-US" sz="4574" b="1" dirty="0">
                <a:latin typeface="Times New Roman" panose="02020603050405020304" pitchFamily="18" charset="0"/>
                <a:ea typeface="Nunito" pitchFamily="34" charset="-122"/>
                <a:cs typeface="Times New Roman" panose="02020603050405020304" pitchFamily="18" charset="0"/>
              </a:rPr>
              <a:t>Публикации по теме</a:t>
            </a:r>
            <a:endParaRPr lang="en-US" sz="4574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1276826" y="2604968"/>
            <a:ext cx="2645212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latin typeface="Times New Roman" panose="02020603050405020304" pitchFamily="18" charset="0"/>
                <a:ea typeface="PT Sans" pitchFamily="34" charset="-122"/>
                <a:cs typeface="Times New Roman" panose="02020603050405020304" pitchFamily="18" charset="0"/>
              </a:rPr>
              <a:t>Название</a:t>
            </a:r>
            <a:endParaRPr lang="en-US" sz="1944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4423291" y="2604968"/>
            <a:ext cx="2641402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latin typeface="Times New Roman" panose="02020603050405020304" pitchFamily="18" charset="0"/>
                <a:ea typeface="PT Sans" pitchFamily="34" charset="-122"/>
                <a:cs typeface="Times New Roman" panose="02020603050405020304" pitchFamily="18" charset="0"/>
              </a:rPr>
              <a:t>Авторы</a:t>
            </a:r>
            <a:endParaRPr lang="en-US" sz="1944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7565946" y="2604968"/>
            <a:ext cx="2641402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latin typeface="Times New Roman" panose="02020603050405020304" pitchFamily="18" charset="0"/>
                <a:ea typeface="PT Sans" pitchFamily="34" charset="-122"/>
                <a:cs typeface="Times New Roman" panose="02020603050405020304" pitchFamily="18" charset="0"/>
              </a:rPr>
              <a:t>Год</a:t>
            </a:r>
            <a:endParaRPr lang="en-US" sz="1944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10708600" y="2604968"/>
            <a:ext cx="2645212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latin typeface="Times New Roman" panose="02020603050405020304" pitchFamily="18" charset="0"/>
                <a:ea typeface="PT Sans" pitchFamily="34" charset="-122"/>
                <a:cs typeface="Times New Roman" panose="02020603050405020304" pitchFamily="18" charset="0"/>
              </a:rPr>
              <a:t>Источник</a:t>
            </a:r>
            <a:endParaRPr lang="en-US" sz="1944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1276826" y="3341965"/>
            <a:ext cx="2645212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latin typeface="Times New Roman" panose="02020603050405020304" pitchFamily="18" charset="0"/>
                <a:ea typeface="PT Sans" pitchFamily="34" charset="-122"/>
                <a:cs typeface="Times New Roman" panose="02020603050405020304" pitchFamily="18" charset="0"/>
              </a:rPr>
              <a:t>Искусственный интеллект в играх жанра RPG</a:t>
            </a:r>
            <a:endParaRPr lang="en-US" sz="1944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4423291" y="3341965"/>
            <a:ext cx="2641402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latin typeface="Times New Roman" panose="02020603050405020304" pitchFamily="18" charset="0"/>
                <a:ea typeface="PT Sans" pitchFamily="34" charset="-122"/>
                <a:cs typeface="Times New Roman" panose="02020603050405020304" pitchFamily="18" charset="0"/>
              </a:rPr>
              <a:t>И.Д. Дубовцов, О.А. Кравченко</a:t>
            </a:r>
            <a:endParaRPr lang="en-US" sz="1944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7565946" y="3341965"/>
            <a:ext cx="2641402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latin typeface="Times New Roman" panose="02020603050405020304" pitchFamily="18" charset="0"/>
                <a:ea typeface="PT Sans" pitchFamily="34" charset="-122"/>
                <a:cs typeface="Times New Roman" panose="02020603050405020304" pitchFamily="18" charset="0"/>
              </a:rPr>
              <a:t>2024</a:t>
            </a:r>
            <a:endParaRPr lang="en-US" sz="1944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10708600" y="3341965"/>
            <a:ext cx="2645212" cy="15801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latin typeface="Times New Roman" panose="02020603050405020304" pitchFamily="18" charset="0"/>
                <a:ea typeface="PT Sans" pitchFamily="34" charset="-122"/>
                <a:cs typeface="Times New Roman" panose="02020603050405020304" pitchFamily="18" charset="0"/>
              </a:rPr>
              <a:t>Материалы XXVII Республиканской научной конференции студентов и аспирантов</a:t>
            </a:r>
            <a:endParaRPr lang="en-US" sz="1944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1276826" y="5264110"/>
            <a:ext cx="2645212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latin typeface="Times New Roman" panose="02020603050405020304" pitchFamily="18" charset="0"/>
                <a:ea typeface="PT Sans" pitchFamily="34" charset="-122"/>
                <a:cs typeface="Times New Roman" panose="02020603050405020304" pitchFamily="18" charset="0"/>
              </a:rPr>
              <a:t>Применение генеративного ИИ для игр в жанре RPG</a:t>
            </a:r>
            <a:endParaRPr lang="en-US" sz="1944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4423291" y="5264110"/>
            <a:ext cx="2641402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latin typeface="Times New Roman" panose="02020603050405020304" pitchFamily="18" charset="0"/>
                <a:ea typeface="PT Sans" pitchFamily="34" charset="-122"/>
                <a:cs typeface="Times New Roman" panose="02020603050405020304" pitchFamily="18" charset="0"/>
              </a:rPr>
              <a:t>И.Д. Дубовцов, О.А. Кравченко</a:t>
            </a:r>
            <a:endParaRPr lang="en-US" sz="1944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 13"/>
          <p:cNvSpPr/>
          <p:nvPr/>
        </p:nvSpPr>
        <p:spPr>
          <a:xfrm>
            <a:off x="7565946" y="5264110"/>
            <a:ext cx="2641402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latin typeface="Times New Roman" panose="02020603050405020304" pitchFamily="18" charset="0"/>
                <a:ea typeface="PT Sans" pitchFamily="34" charset="-122"/>
                <a:cs typeface="Times New Roman" panose="02020603050405020304" pitchFamily="18" charset="0"/>
              </a:rPr>
              <a:t>2024</a:t>
            </a:r>
            <a:endParaRPr lang="en-US" sz="1944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 14"/>
          <p:cNvSpPr/>
          <p:nvPr/>
        </p:nvSpPr>
        <p:spPr>
          <a:xfrm>
            <a:off x="10708600" y="5410025"/>
            <a:ext cx="2645212" cy="15801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latin typeface="Times New Roman" panose="02020603050405020304" pitchFamily="18" charset="0"/>
                <a:ea typeface="PT Sans" pitchFamily="34" charset="-122"/>
                <a:cs typeface="Times New Roman" panose="02020603050405020304" pitchFamily="18" charset="0"/>
              </a:rPr>
              <a:t>Материалы I Международной научно-технической конференции</a:t>
            </a:r>
            <a:endParaRPr lang="en-US" sz="1944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667470" y="3751778"/>
            <a:ext cx="5809059" cy="7260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5718"/>
              </a:lnSpc>
              <a:buNone/>
            </a:pPr>
            <a:r>
              <a:rPr lang="en-US" sz="4574" b="1" dirty="0">
                <a:latin typeface="Times New Roman" panose="02020603050405020304" pitchFamily="18" charset="0"/>
                <a:ea typeface="Nunito" pitchFamily="34" charset="-122"/>
                <a:cs typeface="Times New Roman" panose="02020603050405020304" pitchFamily="18" charset="0"/>
              </a:rPr>
              <a:t>Цель разработки</a:t>
            </a:r>
            <a:endParaRPr lang="en-US" sz="4574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50437" y="3388757"/>
            <a:ext cx="7415927" cy="145208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5718"/>
              </a:lnSpc>
              <a:buNone/>
            </a:pPr>
            <a:r>
              <a:rPr lang="en-US" sz="4574" b="1" dirty="0">
                <a:latin typeface="Times New Roman" panose="02020603050405020304" pitchFamily="18" charset="0"/>
                <a:ea typeface="Nunito" pitchFamily="34" charset="-122"/>
                <a:cs typeface="Times New Roman" panose="02020603050405020304" pitchFamily="18" charset="0"/>
              </a:rPr>
              <a:t>Основные задачи в ходе разработки</a:t>
            </a:r>
            <a:endParaRPr lang="en-US" sz="4574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968454" y="3751778"/>
            <a:ext cx="7207091" cy="7260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5718"/>
              </a:lnSpc>
              <a:buNone/>
            </a:pPr>
            <a:r>
              <a:rPr lang="en-US" sz="4574" b="1" dirty="0">
                <a:latin typeface="Times New Roman" panose="02020603050405020304" pitchFamily="18" charset="0"/>
                <a:ea typeface="Nunito" pitchFamily="34" charset="-122"/>
                <a:cs typeface="Times New Roman" panose="02020603050405020304" pitchFamily="18" charset="0"/>
              </a:rPr>
              <a:t>Актуальность разработки</a:t>
            </a:r>
            <a:endParaRPr lang="en-US" sz="4574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1"/>
          <p:cNvSpPr/>
          <p:nvPr/>
        </p:nvSpPr>
        <p:spPr>
          <a:xfrm>
            <a:off x="4384358" y="593765"/>
            <a:ext cx="5861447" cy="63496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5000"/>
              </a:lnSpc>
              <a:buNone/>
            </a:pPr>
            <a:r>
              <a:rPr lang="en-US" sz="4000" b="1" dirty="0">
                <a:latin typeface="Times New Roman" panose="02020603050405020304" pitchFamily="18" charset="0"/>
                <a:ea typeface="Nunito" pitchFamily="34" charset="-122"/>
                <a:cs typeface="Times New Roman" panose="02020603050405020304" pitchFamily="18" charset="0"/>
              </a:rPr>
              <a:t>Анализ представителей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hape 2"/>
          <p:cNvSpPr/>
          <p:nvPr/>
        </p:nvSpPr>
        <p:spPr>
          <a:xfrm>
            <a:off x="1765221" y="1660446"/>
            <a:ext cx="5387935" cy="5387935"/>
          </a:xfrm>
          <a:prstGeom prst="roundRect">
            <a:avLst>
              <a:gd name="adj" fmla="val 1696955"/>
            </a:avLst>
          </a:prstGeom>
          <a:noFill/>
          <a:ln w="22860">
            <a:solidFill>
              <a:srgbClr val="F2B42D"/>
            </a:solidFill>
            <a:prstDash val="solid"/>
          </a:ln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8081" y="1683306"/>
            <a:ext cx="5342215" cy="534221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3189208" y="7318177"/>
            <a:ext cx="2539960" cy="31742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F2B42D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Stardew Valley</a:t>
            </a:r>
            <a:endParaRPr lang="en-US" sz="2000" dirty="0"/>
          </a:p>
        </p:txBody>
      </p:sp>
      <p:sp>
        <p:nvSpPr>
          <p:cNvPr id="8" name="Shape 4"/>
          <p:cNvSpPr/>
          <p:nvPr/>
        </p:nvSpPr>
        <p:spPr>
          <a:xfrm>
            <a:off x="7477006" y="1660446"/>
            <a:ext cx="5388054" cy="5388054"/>
          </a:xfrm>
          <a:prstGeom prst="roundRect">
            <a:avLst>
              <a:gd name="adj" fmla="val 1696918"/>
            </a:avLst>
          </a:prstGeom>
          <a:noFill/>
          <a:ln w="22860">
            <a:solidFill>
              <a:srgbClr val="D7425E"/>
            </a:solidFill>
            <a:prstDash val="solid"/>
          </a:ln>
        </p:spPr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9866" y="1683306"/>
            <a:ext cx="5342334" cy="5342334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8900993" y="7318296"/>
            <a:ext cx="2539960" cy="31742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D742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Farming Simulator</a:t>
            </a:r>
            <a:endParaRPr lang="en-US" sz="20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153870" y="3751778"/>
            <a:ext cx="5809059" cy="7260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5718"/>
              </a:lnSpc>
              <a:buNone/>
            </a:pPr>
            <a:r>
              <a:rPr lang="en-US" sz="4574" b="1" dirty="0">
                <a:latin typeface="Times New Roman" panose="02020603050405020304" pitchFamily="18" charset="0"/>
                <a:ea typeface="Nunito" pitchFamily="34" charset="-122"/>
                <a:cs typeface="Times New Roman" panose="02020603050405020304" pitchFamily="18" charset="0"/>
              </a:rPr>
              <a:t>Концепция игры</a:t>
            </a:r>
            <a:endParaRPr lang="en-US" sz="4574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1"/>
          <p:cNvSpPr/>
          <p:nvPr/>
        </p:nvSpPr>
        <p:spPr>
          <a:xfrm>
            <a:off x="4326969" y="1721168"/>
            <a:ext cx="5976342" cy="7260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5718"/>
              </a:lnSpc>
              <a:buNone/>
            </a:pPr>
            <a:r>
              <a:rPr lang="en-US" sz="4574" b="1" dirty="0">
                <a:latin typeface="Times New Roman" panose="02020603050405020304" pitchFamily="18" charset="0"/>
                <a:ea typeface="Nunito" pitchFamily="34" charset="-122"/>
                <a:cs typeface="Times New Roman" panose="02020603050405020304" pitchFamily="18" charset="0"/>
              </a:rPr>
              <a:t>Средства разработки</a:t>
            </a:r>
            <a:endParaRPr lang="en-US" sz="4574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693" y="2940963"/>
            <a:ext cx="2895481" cy="289548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968693" y="6145054"/>
            <a:ext cx="2895481" cy="363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859"/>
              </a:lnSpc>
              <a:buNone/>
            </a:pPr>
            <a:r>
              <a:rPr lang="en-US" sz="2287" b="1" dirty="0">
                <a:solidFill>
                  <a:srgbClr val="D742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Unity</a:t>
            </a:r>
            <a:endParaRPr lang="en-US" sz="2287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4458" y="2940963"/>
            <a:ext cx="2895481" cy="289548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234458" y="6145054"/>
            <a:ext cx="2895481" cy="363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859"/>
              </a:lnSpc>
              <a:buNone/>
            </a:pPr>
            <a:r>
              <a:rPr lang="en-US" sz="2287" b="1" dirty="0">
                <a:solidFill>
                  <a:srgbClr val="F2B42D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Visual Studio</a:t>
            </a:r>
            <a:endParaRPr lang="en-US" sz="2287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00223" y="2940963"/>
            <a:ext cx="2895481" cy="2895481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7500223" y="6145054"/>
            <a:ext cx="2895481" cy="363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859"/>
              </a:lnSpc>
              <a:buNone/>
            </a:pPr>
            <a:r>
              <a:rPr lang="en-US" sz="2287" b="1" dirty="0">
                <a:solidFill>
                  <a:srgbClr val="DD78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Blender</a:t>
            </a:r>
            <a:endParaRPr lang="en-US" sz="2287" dirty="0"/>
          </a:p>
        </p:txBody>
      </p:sp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65988" y="2940963"/>
            <a:ext cx="2895600" cy="2895600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10765988" y="6145173"/>
            <a:ext cx="2895600" cy="363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859"/>
              </a:lnSpc>
              <a:buNone/>
            </a:pPr>
            <a:r>
              <a:rPr lang="en-US" sz="2287" b="1" dirty="0">
                <a:solidFill>
                  <a:srgbClr val="48A8E2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Git</a:t>
            </a:r>
            <a:endParaRPr lang="en-US" sz="2287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1"/>
          <p:cNvSpPr/>
          <p:nvPr/>
        </p:nvSpPr>
        <p:spPr>
          <a:xfrm>
            <a:off x="2153960" y="552093"/>
            <a:ext cx="7149584" cy="59055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650"/>
              </a:lnSpc>
              <a:buNone/>
            </a:pPr>
            <a:r>
              <a:rPr lang="en-US" sz="3720" b="1" dirty="0">
                <a:latin typeface="Times New Roman" panose="02020603050405020304" pitchFamily="18" charset="0"/>
                <a:ea typeface="Nunito" pitchFamily="34" charset="-122"/>
                <a:cs typeface="Times New Roman" panose="02020603050405020304" pitchFamily="18" charset="0"/>
              </a:rPr>
              <a:t>Функциональные возможности</a:t>
            </a:r>
            <a:endParaRPr lang="en-US" sz="372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6317" y="1544122"/>
            <a:ext cx="8797647" cy="558665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153960" y="7356634"/>
            <a:ext cx="10322481" cy="3211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30"/>
              </a:lnSpc>
              <a:buNone/>
            </a:pPr>
            <a:endParaRPr lang="en-US" sz="1581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1"/>
          <p:cNvSpPr/>
          <p:nvPr/>
        </p:nvSpPr>
        <p:spPr>
          <a:xfrm>
            <a:off x="1787604" y="591979"/>
            <a:ext cx="6019800" cy="63246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980"/>
              </a:lnSpc>
              <a:buNone/>
            </a:pPr>
            <a:r>
              <a:rPr lang="en-US" sz="3984" b="1" dirty="0">
                <a:latin typeface="Times New Roman" panose="02020603050405020304" pitchFamily="18" charset="0"/>
                <a:ea typeface="Nunito" pitchFamily="34" charset="-122"/>
                <a:cs typeface="Times New Roman" panose="02020603050405020304" pitchFamily="18" charset="0"/>
              </a:rPr>
              <a:t>Определение сущностей</a:t>
            </a:r>
            <a:endParaRPr lang="en-US" sz="3984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6033" y="1654493"/>
            <a:ext cx="9538097" cy="598312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204</Words>
  <Application>Microsoft Office PowerPoint</Application>
  <PresentationFormat>Произвольный</PresentationFormat>
  <Paragraphs>67</Paragraphs>
  <Slides>17</Slides>
  <Notes>17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17</vt:i4>
      </vt:variant>
    </vt:vector>
  </HeadingPairs>
  <TitlesOfParts>
    <vt:vector size="21" baseType="lpstr">
      <vt:lpstr>Arial</vt:lpstr>
      <vt:lpstr>Nunito</vt:lpstr>
      <vt:lpstr>Times New Roman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MAZUTA old</cp:lastModifiedBy>
  <cp:revision>22</cp:revision>
  <cp:lastPrinted>2024-06-23T19:50:10Z</cp:lastPrinted>
  <dcterms:created xsi:type="dcterms:W3CDTF">2024-06-23T19:47:57Z</dcterms:created>
  <dcterms:modified xsi:type="dcterms:W3CDTF">2024-06-23T20:04:25Z</dcterms:modified>
</cp:coreProperties>
</file>